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7"/>
  </p:notesMasterIdLst>
  <p:sldIdLst>
    <p:sldId id="273" r:id="rId2"/>
    <p:sldId id="271" r:id="rId3"/>
    <p:sldId id="274" r:id="rId4"/>
    <p:sldId id="272" r:id="rId5"/>
    <p:sldId id="279" r:id="rId6"/>
  </p:sldIdLst>
  <p:sldSz cx="12192000" cy="6858000"/>
  <p:notesSz cx="6858000" cy="9144000"/>
  <p:embeddedFontLst>
    <p:embeddedFont>
      <p:font typeface="08서울남산체 EB" panose="02020603020101020101" pitchFamily="18" charset="-127"/>
      <p:regular r:id="rId8"/>
    </p:embeddedFont>
    <p:embeddedFont>
      <p:font typeface="12롯데마트드림Bold" panose="02020603020101020101" pitchFamily="18" charset="-127"/>
      <p:regular r:id="rId9"/>
    </p:embeddedFont>
    <p:embeddedFont>
      <p:font typeface="08서울남산체 B" panose="02020603020101020101" pitchFamily="18" charset="-127"/>
      <p:regular r:id="rId10"/>
    </p:embeddedFont>
    <p:embeddedFont>
      <p:font typeface="조선일보명조" panose="02030304000000000000" pitchFamily="18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12롯데마트행복Bold" panose="02020603020101020101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FFFFFF"/>
    <a:srgbClr val="E4ECFC"/>
    <a:srgbClr val="EEEEEF"/>
    <a:srgbClr val="EFEFEF"/>
    <a:srgbClr val="3333FF"/>
    <a:srgbClr val="AAE1ED"/>
    <a:srgbClr val="5DC0D3"/>
    <a:srgbClr val="3088C9"/>
    <a:srgbClr val="007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18"/>
    <p:restoredTop sz="94987" autoAdjust="0"/>
  </p:normalViewPr>
  <p:slideViewPr>
    <p:cSldViewPr snapToGrid="0">
      <p:cViewPr varScale="1">
        <p:scale>
          <a:sx n="74" d="100"/>
          <a:sy n="74" d="100"/>
        </p:scale>
        <p:origin x="858" y="72"/>
      </p:cViewPr>
      <p:guideLst>
        <p:guide orient="horz" pos="2155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hdphoto1.wdp>
</file>

<file path=ppt/media/hdphoto2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58A9606D-D9D9-490C-9794-5298480BCA4D}" type="datetime1">
              <a:rPr lang="ko-KR" altLang="en-US"/>
              <a:pPr lvl="0">
                <a:defRPr lang="ko-KR" altLang="en-US"/>
              </a:pPr>
              <a:t>2018-12-13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15DE911A-2F77-430A-AB8E-2F39E9B752D8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3685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DE911A-2F77-430A-AB8E-2F39E9B752D8}" type="slidenum">
              <a:rPr lang="ko-KR" altLang="en-US" smtClean="0"/>
              <a:pPr lvl="0">
                <a:defRPr lang="ko-KR" altLang="en-US"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534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DE911A-2F77-430A-AB8E-2F39E9B752D8}" type="slidenum">
              <a:rPr lang="ko-KR" altLang="en-US" smtClean="0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321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DE911A-2F77-430A-AB8E-2F39E9B752D8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7940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DE911A-2F77-430A-AB8E-2F39E9B752D8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3138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71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54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346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68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42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617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823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588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048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725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47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1797E-0607-48F2-8847-625DB4EFBFE2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DF8B-0623-4BE2-B13C-70FFCB09C9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881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99109426-5C88-4126-A25E-8CBFB79093E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43"/>
          <a:stretch/>
        </p:blipFill>
        <p:spPr>
          <a:xfrm flipH="1">
            <a:off x="-6" y="-1"/>
            <a:ext cx="12191999" cy="68580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7705872A-8B1B-4C4A-8170-775F655355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2000" r="53000">
                        <a14:foregroundMark x1="27200" y1="6600" x2="27200" y2="6600"/>
                        <a14:foregroundMark x1="23200" y1="6600" x2="23200" y2="6600"/>
                        <a14:foregroundMark x1="27600" y1="10400" x2="27600" y2="10400"/>
                        <a14:foregroundMark x1="26200" y1="13200" x2="26200" y2="13200"/>
                        <a14:foregroundMark x1="17600" y1="13200" x2="17600" y2="13200"/>
                        <a14:foregroundMark x1="14800" y1="13200" x2="14800" y2="13200"/>
                        <a14:foregroundMark x1="14400" y1="13400" x2="14400" y2="13400"/>
                        <a14:foregroundMark x1="11800" y1="14000" x2="11800" y2="14000"/>
                        <a14:foregroundMark x1="40600" y1="14600" x2="40600" y2="14600"/>
                        <a14:foregroundMark x1="30600" y1="73400" x2="30600" y2="73400"/>
                        <a14:foregroundMark x1="37000" y1="85200" x2="37000" y2="85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2128"/>
          <a:stretch/>
        </p:blipFill>
        <p:spPr>
          <a:xfrm rot="21021168">
            <a:off x="9041728" y="1912812"/>
            <a:ext cx="866469" cy="1327687"/>
          </a:xfrm>
          <a:prstGeom prst="rect">
            <a:avLst/>
          </a:prstGeom>
          <a:effectLst>
            <a:softEdge rad="25400"/>
          </a:effectLst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xmlns="" id="{7CCE5D53-4E87-40BF-B537-CDB7A3BD30F6}"/>
              </a:ext>
            </a:extLst>
          </p:cNvPr>
          <p:cNvCxnSpPr>
            <a:cxnSpLocks/>
          </p:cNvCxnSpPr>
          <p:nvPr/>
        </p:nvCxnSpPr>
        <p:spPr>
          <a:xfrm>
            <a:off x="0" y="2637692"/>
            <a:ext cx="57325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xmlns="" id="{10082B60-9DE1-4F73-9C94-6DD2D4741CAE}"/>
              </a:ext>
            </a:extLst>
          </p:cNvPr>
          <p:cNvCxnSpPr>
            <a:cxnSpLocks/>
          </p:cNvCxnSpPr>
          <p:nvPr/>
        </p:nvCxnSpPr>
        <p:spPr>
          <a:xfrm flipV="1">
            <a:off x="5732585" y="2274277"/>
            <a:ext cx="363414" cy="363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B0294F0A-A6DF-45FD-91CD-5F0B63F69B55}"/>
              </a:ext>
            </a:extLst>
          </p:cNvPr>
          <p:cNvCxnSpPr>
            <a:cxnSpLocks/>
          </p:cNvCxnSpPr>
          <p:nvPr/>
        </p:nvCxnSpPr>
        <p:spPr>
          <a:xfrm>
            <a:off x="6095999" y="2276036"/>
            <a:ext cx="198121" cy="8024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xmlns="" id="{8F629BBF-E6FC-4A6A-BE9C-8DE276AEE633}"/>
              </a:ext>
            </a:extLst>
          </p:cNvPr>
          <p:cNvCxnSpPr>
            <a:cxnSpLocks/>
          </p:cNvCxnSpPr>
          <p:nvPr/>
        </p:nvCxnSpPr>
        <p:spPr>
          <a:xfrm flipV="1">
            <a:off x="6294120" y="1912620"/>
            <a:ext cx="317697" cy="1165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xmlns="" id="{5E94F387-F865-4023-AAD9-8E394338D984}"/>
              </a:ext>
            </a:extLst>
          </p:cNvPr>
          <p:cNvCxnSpPr>
            <a:cxnSpLocks/>
          </p:cNvCxnSpPr>
          <p:nvPr/>
        </p:nvCxnSpPr>
        <p:spPr>
          <a:xfrm>
            <a:off x="6619934" y="1909028"/>
            <a:ext cx="369214" cy="1551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xmlns="" id="{A243F7E9-13EE-47CB-A922-ACB71FDDB228}"/>
              </a:ext>
            </a:extLst>
          </p:cNvPr>
          <p:cNvCxnSpPr>
            <a:cxnSpLocks/>
          </p:cNvCxnSpPr>
          <p:nvPr/>
        </p:nvCxnSpPr>
        <p:spPr>
          <a:xfrm flipV="1">
            <a:off x="6989148" y="2274277"/>
            <a:ext cx="325814" cy="1167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xmlns="" id="{A2BE63D0-BDE8-4F1B-BA8C-F3F4E303977B}"/>
              </a:ext>
            </a:extLst>
          </p:cNvPr>
          <p:cNvCxnSpPr>
            <a:cxnSpLocks/>
          </p:cNvCxnSpPr>
          <p:nvPr/>
        </p:nvCxnSpPr>
        <p:spPr>
          <a:xfrm>
            <a:off x="7320762" y="2274277"/>
            <a:ext cx="146838" cy="4778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xmlns="" id="{26A5C804-C608-4A97-8AEA-B74573E26210}"/>
              </a:ext>
            </a:extLst>
          </p:cNvPr>
          <p:cNvCxnSpPr>
            <a:cxnSpLocks/>
          </p:cNvCxnSpPr>
          <p:nvPr/>
        </p:nvCxnSpPr>
        <p:spPr>
          <a:xfrm flipV="1">
            <a:off x="7467600" y="2455985"/>
            <a:ext cx="216576" cy="2961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xmlns="" id="{A6FD344A-CA3D-4751-B550-44B3496BE454}"/>
              </a:ext>
            </a:extLst>
          </p:cNvPr>
          <p:cNvCxnSpPr>
            <a:cxnSpLocks/>
          </p:cNvCxnSpPr>
          <p:nvPr/>
        </p:nvCxnSpPr>
        <p:spPr>
          <a:xfrm>
            <a:off x="7684176" y="2455985"/>
            <a:ext cx="101486" cy="181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xmlns="" id="{1D1D8C77-576B-4EE0-8789-2A5C1BD72FA8}"/>
              </a:ext>
            </a:extLst>
          </p:cNvPr>
          <p:cNvCxnSpPr>
            <a:cxnSpLocks/>
          </p:cNvCxnSpPr>
          <p:nvPr/>
        </p:nvCxnSpPr>
        <p:spPr>
          <a:xfrm>
            <a:off x="7785662" y="2637692"/>
            <a:ext cx="14884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육각형 52">
            <a:extLst>
              <a:ext uri="{FF2B5EF4-FFF2-40B4-BE49-F238E27FC236}">
                <a16:creationId xmlns:a16="http://schemas.microsoft.com/office/drawing/2014/main" xmlns="" id="{C038DDCE-D5CD-4770-91CF-9FAF65A53FE2}"/>
              </a:ext>
            </a:extLst>
          </p:cNvPr>
          <p:cNvSpPr/>
          <p:nvPr/>
        </p:nvSpPr>
        <p:spPr>
          <a:xfrm>
            <a:off x="8178953" y="1721469"/>
            <a:ext cx="777677" cy="670411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육각형 53">
            <a:extLst>
              <a:ext uri="{FF2B5EF4-FFF2-40B4-BE49-F238E27FC236}">
                <a16:creationId xmlns:a16="http://schemas.microsoft.com/office/drawing/2014/main" xmlns="" id="{A7F59603-3602-49CC-B274-C63AA3450E77}"/>
              </a:ext>
            </a:extLst>
          </p:cNvPr>
          <p:cNvSpPr/>
          <p:nvPr/>
        </p:nvSpPr>
        <p:spPr>
          <a:xfrm>
            <a:off x="10023169" y="1721468"/>
            <a:ext cx="777677" cy="670411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육각형 54">
            <a:extLst>
              <a:ext uri="{FF2B5EF4-FFF2-40B4-BE49-F238E27FC236}">
                <a16:creationId xmlns:a16="http://schemas.microsoft.com/office/drawing/2014/main" xmlns="" id="{4E6892D0-DE87-4F42-981E-5C9FC8E3D640}"/>
              </a:ext>
            </a:extLst>
          </p:cNvPr>
          <p:cNvSpPr/>
          <p:nvPr/>
        </p:nvSpPr>
        <p:spPr>
          <a:xfrm>
            <a:off x="8179665" y="2883877"/>
            <a:ext cx="777677" cy="670411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육각형 55">
            <a:extLst>
              <a:ext uri="{FF2B5EF4-FFF2-40B4-BE49-F238E27FC236}">
                <a16:creationId xmlns:a16="http://schemas.microsoft.com/office/drawing/2014/main" xmlns="" id="{8D7C19B2-7986-4EB8-A567-637A62B956A2}"/>
              </a:ext>
            </a:extLst>
          </p:cNvPr>
          <p:cNvSpPr/>
          <p:nvPr/>
        </p:nvSpPr>
        <p:spPr>
          <a:xfrm>
            <a:off x="9101061" y="1051057"/>
            <a:ext cx="777677" cy="670411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육각형 56">
            <a:extLst>
              <a:ext uri="{FF2B5EF4-FFF2-40B4-BE49-F238E27FC236}">
                <a16:creationId xmlns:a16="http://schemas.microsoft.com/office/drawing/2014/main" xmlns="" id="{8B582C39-3600-460E-8AAD-9DB89C3B7B88}"/>
              </a:ext>
            </a:extLst>
          </p:cNvPr>
          <p:cNvSpPr/>
          <p:nvPr/>
        </p:nvSpPr>
        <p:spPr>
          <a:xfrm>
            <a:off x="9107259" y="3554288"/>
            <a:ext cx="777677" cy="670411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육각형 57">
            <a:extLst>
              <a:ext uri="{FF2B5EF4-FFF2-40B4-BE49-F238E27FC236}">
                <a16:creationId xmlns:a16="http://schemas.microsoft.com/office/drawing/2014/main" xmlns="" id="{BCF6B00F-FAF5-4B86-A69B-25CF28DFB0FC}"/>
              </a:ext>
            </a:extLst>
          </p:cNvPr>
          <p:cNvSpPr/>
          <p:nvPr/>
        </p:nvSpPr>
        <p:spPr>
          <a:xfrm>
            <a:off x="10034853" y="2883877"/>
            <a:ext cx="777677" cy="670411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xmlns="" id="{A1147046-2D86-49BD-B438-5D745B695C30}"/>
              </a:ext>
            </a:extLst>
          </p:cNvPr>
          <p:cNvCxnSpPr>
            <a:cxnSpLocks/>
          </p:cNvCxnSpPr>
          <p:nvPr/>
        </p:nvCxnSpPr>
        <p:spPr>
          <a:xfrm>
            <a:off x="11077950" y="2637692"/>
            <a:ext cx="295073" cy="468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xmlns="" id="{672B2FBF-4353-431B-9627-ED7A8E76C5EA}"/>
              </a:ext>
            </a:extLst>
          </p:cNvPr>
          <p:cNvCxnSpPr>
            <a:cxnSpLocks/>
          </p:cNvCxnSpPr>
          <p:nvPr/>
        </p:nvCxnSpPr>
        <p:spPr>
          <a:xfrm flipV="1">
            <a:off x="11365917" y="2391879"/>
            <a:ext cx="182733" cy="6912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xmlns="" id="{96CA59F9-C016-44A7-B73B-4986815D6957}"/>
              </a:ext>
            </a:extLst>
          </p:cNvPr>
          <p:cNvCxnSpPr>
            <a:cxnSpLocks/>
          </p:cNvCxnSpPr>
          <p:nvPr/>
        </p:nvCxnSpPr>
        <p:spPr>
          <a:xfrm>
            <a:off x="11551040" y="2391879"/>
            <a:ext cx="240070" cy="9018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xmlns="" id="{2F4833D9-1C57-40B4-9FB4-DD87F22EB78F}"/>
              </a:ext>
            </a:extLst>
          </p:cNvPr>
          <p:cNvCxnSpPr>
            <a:cxnSpLocks/>
          </p:cNvCxnSpPr>
          <p:nvPr/>
        </p:nvCxnSpPr>
        <p:spPr>
          <a:xfrm flipV="1">
            <a:off x="11791110" y="2065532"/>
            <a:ext cx="214434" cy="1228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xmlns="" id="{CD37B630-269E-4A49-AD51-12B8AFC9BF3C}"/>
              </a:ext>
            </a:extLst>
          </p:cNvPr>
          <p:cNvCxnSpPr>
            <a:cxnSpLocks/>
          </p:cNvCxnSpPr>
          <p:nvPr/>
        </p:nvCxnSpPr>
        <p:spPr>
          <a:xfrm>
            <a:off x="12013274" y="2056673"/>
            <a:ext cx="184525" cy="6278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그림 83">
            <a:extLst>
              <a:ext uri="{FF2B5EF4-FFF2-40B4-BE49-F238E27FC236}">
                <a16:creationId xmlns:a16="http://schemas.microsoft.com/office/drawing/2014/main" xmlns="" id="{05B9744B-F607-402C-B66C-D2D1BF0B054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705" y="1139545"/>
            <a:ext cx="581552" cy="581552"/>
          </a:xfrm>
          <a:prstGeom prst="rect">
            <a:avLst/>
          </a:prstGeom>
        </p:spPr>
      </p:pic>
      <p:sp>
        <p:nvSpPr>
          <p:cNvPr id="136" name="사다리꼴 135">
            <a:extLst>
              <a:ext uri="{FF2B5EF4-FFF2-40B4-BE49-F238E27FC236}">
                <a16:creationId xmlns:a16="http://schemas.microsoft.com/office/drawing/2014/main" xmlns="" id="{D8AD601D-D032-4267-9DA4-1CDDB2104C8A}"/>
              </a:ext>
            </a:extLst>
          </p:cNvPr>
          <p:cNvSpPr/>
          <p:nvPr/>
        </p:nvSpPr>
        <p:spPr>
          <a:xfrm flipV="1">
            <a:off x="-1733105" y="-2467"/>
            <a:ext cx="7710429" cy="6860466"/>
          </a:xfrm>
          <a:prstGeom prst="trapezoid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6" name="그림 85">
            <a:extLst>
              <a:ext uri="{FF2B5EF4-FFF2-40B4-BE49-F238E27FC236}">
                <a16:creationId xmlns:a16="http://schemas.microsoft.com/office/drawing/2014/main" xmlns="" id="{4F72D2BD-D401-4D94-A14C-A4A5500450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33364">
            <a:off x="10181332" y="2982225"/>
            <a:ext cx="508470" cy="508470"/>
          </a:xfrm>
          <a:prstGeom prst="rect">
            <a:avLst/>
          </a:prstGeom>
        </p:spPr>
      </p:pic>
      <p:pic>
        <p:nvPicPr>
          <p:cNvPr id="88" name="그림 87">
            <a:extLst>
              <a:ext uri="{FF2B5EF4-FFF2-40B4-BE49-F238E27FC236}">
                <a16:creationId xmlns:a16="http://schemas.microsoft.com/office/drawing/2014/main" xmlns="" id="{E3622C31-E45C-4A43-AE9A-49F9967A926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915" y="3599751"/>
            <a:ext cx="651236" cy="651236"/>
          </a:xfrm>
          <a:prstGeom prst="rect">
            <a:avLst/>
          </a:prstGeom>
        </p:spPr>
      </p:pic>
      <p:pic>
        <p:nvPicPr>
          <p:cNvPr id="90" name="그림 89">
            <a:extLst>
              <a:ext uri="{FF2B5EF4-FFF2-40B4-BE49-F238E27FC236}">
                <a16:creationId xmlns:a16="http://schemas.microsoft.com/office/drawing/2014/main" xmlns="" id="{8B51A1BD-44ED-44F4-B959-64B2FD4EC35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1043" y="2947975"/>
            <a:ext cx="542213" cy="542213"/>
          </a:xfrm>
          <a:prstGeom prst="rect">
            <a:avLst/>
          </a:prstGeom>
        </p:spPr>
      </p:pic>
      <p:pic>
        <p:nvPicPr>
          <p:cNvPr id="92" name="그림 91">
            <a:extLst>
              <a:ext uri="{FF2B5EF4-FFF2-40B4-BE49-F238E27FC236}">
                <a16:creationId xmlns:a16="http://schemas.microsoft.com/office/drawing/2014/main" xmlns="" id="{38746573-407F-49DB-93DE-5017C1DA593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569" y="1807343"/>
            <a:ext cx="512893" cy="512893"/>
          </a:xfrm>
          <a:prstGeom prst="rect">
            <a:avLst/>
          </a:prstGeom>
        </p:spPr>
      </p:pic>
      <p:pic>
        <p:nvPicPr>
          <p:cNvPr id="94" name="그림 93">
            <a:extLst>
              <a:ext uri="{FF2B5EF4-FFF2-40B4-BE49-F238E27FC236}">
                <a16:creationId xmlns:a16="http://schemas.microsoft.com/office/drawing/2014/main" xmlns="" id="{92628EA3-CA6E-4D15-9B39-EAC44314393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7302" y="1810826"/>
            <a:ext cx="509410" cy="509410"/>
          </a:xfrm>
          <a:prstGeom prst="rect">
            <a:avLst/>
          </a:prstGeom>
        </p:spPr>
      </p:pic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xmlns="" id="{5719FDDE-86FF-45C3-A881-24A1892F8DD5}"/>
              </a:ext>
            </a:extLst>
          </p:cNvPr>
          <p:cNvCxnSpPr>
            <a:cxnSpLocks/>
          </p:cNvCxnSpPr>
          <p:nvPr/>
        </p:nvCxnSpPr>
        <p:spPr>
          <a:xfrm flipV="1">
            <a:off x="9681828" y="2219015"/>
            <a:ext cx="419062" cy="2677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xmlns="" id="{D54D8461-7C28-460D-920C-47D2A655A601}"/>
              </a:ext>
            </a:extLst>
          </p:cNvPr>
          <p:cNvCxnSpPr>
            <a:cxnSpLocks/>
          </p:cNvCxnSpPr>
          <p:nvPr/>
        </p:nvCxnSpPr>
        <p:spPr>
          <a:xfrm flipV="1">
            <a:off x="9493412" y="1721098"/>
            <a:ext cx="0" cy="3921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xmlns="" id="{A732ED67-951B-4F44-8414-01110151578F}"/>
              </a:ext>
            </a:extLst>
          </p:cNvPr>
          <p:cNvCxnSpPr>
            <a:cxnSpLocks/>
          </p:cNvCxnSpPr>
          <p:nvPr/>
        </p:nvCxnSpPr>
        <p:spPr>
          <a:xfrm flipV="1">
            <a:off x="9493412" y="3106101"/>
            <a:ext cx="0" cy="4582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xmlns="" id="{7FB0A8D4-3A48-4642-8BEB-70E9721B76AA}"/>
              </a:ext>
            </a:extLst>
          </p:cNvPr>
          <p:cNvCxnSpPr>
            <a:cxnSpLocks/>
          </p:cNvCxnSpPr>
          <p:nvPr/>
        </p:nvCxnSpPr>
        <p:spPr>
          <a:xfrm flipH="1" flipV="1">
            <a:off x="9712758" y="2807770"/>
            <a:ext cx="360415" cy="2707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xmlns="" id="{FBD2BE19-6B02-4BF0-8594-2985A4BFC19E}"/>
              </a:ext>
            </a:extLst>
          </p:cNvPr>
          <p:cNvCxnSpPr>
            <a:cxnSpLocks/>
          </p:cNvCxnSpPr>
          <p:nvPr/>
        </p:nvCxnSpPr>
        <p:spPr>
          <a:xfrm flipH="1" flipV="1">
            <a:off x="8873982" y="2228994"/>
            <a:ext cx="334742" cy="221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xmlns="" id="{E3BBB03D-2181-4E8C-B989-56C4B10B411A}"/>
              </a:ext>
            </a:extLst>
          </p:cNvPr>
          <p:cNvCxnSpPr>
            <a:cxnSpLocks/>
          </p:cNvCxnSpPr>
          <p:nvPr/>
        </p:nvCxnSpPr>
        <p:spPr>
          <a:xfrm flipV="1">
            <a:off x="8888462" y="2827761"/>
            <a:ext cx="385676" cy="2416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5E7DBE6-6A28-4398-9BFC-59AC3266A5AF}"/>
              </a:ext>
            </a:extLst>
          </p:cNvPr>
          <p:cNvSpPr txBox="1"/>
          <p:nvPr/>
        </p:nvSpPr>
        <p:spPr>
          <a:xfrm flipH="1">
            <a:off x="639938" y="2856422"/>
            <a:ext cx="3375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rPr>
              <a:t>건강 챙기세요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EC3CA87-E1D1-46BE-BBFD-C8A5E495151E}"/>
              </a:ext>
            </a:extLst>
          </p:cNvPr>
          <p:cNvSpPr txBox="1"/>
          <p:nvPr/>
        </p:nvSpPr>
        <p:spPr>
          <a:xfrm>
            <a:off x="673773" y="671017"/>
            <a:ext cx="15696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rPr>
              <a:t>이제는</a:t>
            </a:r>
            <a:endParaRPr lang="en-US" altLang="ko-KR" sz="3600" dirty="0">
              <a:solidFill>
                <a:schemeClr val="bg1"/>
              </a:solidFill>
              <a:latin typeface="12롯데마트행복Bold" panose="02020603020101020101" pitchFamily="18" charset="-127"/>
              <a:ea typeface="12롯데마트행복Bold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58011C2-8896-4C7F-ABDB-E02CC97E0602}"/>
              </a:ext>
            </a:extLst>
          </p:cNvPr>
          <p:cNvSpPr txBox="1"/>
          <p:nvPr/>
        </p:nvSpPr>
        <p:spPr>
          <a:xfrm>
            <a:off x="663526" y="1603866"/>
            <a:ext cx="5896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rPr>
              <a:t>스마트 텀블러</a:t>
            </a:r>
            <a:r>
              <a:rPr lang="ko-KR" altLang="en-US" sz="4000" dirty="0">
                <a:solidFill>
                  <a:schemeClr val="bg1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rPr>
              <a:t>로</a:t>
            </a:r>
            <a:r>
              <a:rPr lang="ko-KR" altLang="en-US" sz="4400" dirty="0">
                <a:solidFill>
                  <a:schemeClr val="bg1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rPr>
              <a:t> </a:t>
            </a:r>
            <a:endParaRPr lang="en-US" altLang="ko-KR" sz="4400" dirty="0">
              <a:solidFill>
                <a:schemeClr val="bg1"/>
              </a:solidFill>
              <a:latin typeface="12롯데마트행복Bold" panose="02020603020101020101" pitchFamily="18" charset="-127"/>
              <a:ea typeface="12롯데마트행복Bold" panose="02020603020101020101" pitchFamily="18" charset="-127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xmlns="" id="{61DDC8FC-24FD-4D39-8315-928D8FDE6129}"/>
              </a:ext>
            </a:extLst>
          </p:cNvPr>
          <p:cNvSpPr txBox="1"/>
          <p:nvPr/>
        </p:nvSpPr>
        <p:spPr>
          <a:xfrm>
            <a:off x="378542" y="5024893"/>
            <a:ext cx="4466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경희대학교 컴퓨터공학과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xmlns="" id="{3D5C3A34-3A96-4E4A-9884-83B84EA4BE02}"/>
              </a:ext>
            </a:extLst>
          </p:cNvPr>
          <p:cNvSpPr txBox="1"/>
          <p:nvPr/>
        </p:nvSpPr>
        <p:spPr>
          <a:xfrm>
            <a:off x="378542" y="5549346"/>
            <a:ext cx="4466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김유니</a:t>
            </a:r>
            <a:endParaRPr lang="ko-KR" altLang="en-US" sz="2800" dirty="0">
              <a:solidFill>
                <a:schemeClr val="bg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xmlns="" id="{1B5AFC96-E1A0-40AA-B374-E5897531233D}"/>
              </a:ext>
            </a:extLst>
          </p:cNvPr>
          <p:cNvCxnSpPr>
            <a:cxnSpLocks/>
          </p:cNvCxnSpPr>
          <p:nvPr/>
        </p:nvCxnSpPr>
        <p:spPr>
          <a:xfrm>
            <a:off x="0" y="2637692"/>
            <a:ext cx="53187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>
            <a:extLst>
              <a:ext uri="{FF2B5EF4-FFF2-40B4-BE49-F238E27FC236}">
                <a16:creationId xmlns:a16="http://schemas.microsoft.com/office/drawing/2014/main" xmlns="" id="{70AB5CC6-2CF0-4CA1-BF40-FC3E65C5561C}"/>
              </a:ext>
            </a:extLst>
          </p:cNvPr>
          <p:cNvCxnSpPr>
            <a:cxnSpLocks/>
          </p:cNvCxnSpPr>
          <p:nvPr/>
        </p:nvCxnSpPr>
        <p:spPr>
          <a:xfrm>
            <a:off x="9681828" y="2637692"/>
            <a:ext cx="13961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440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그림 117">
            <a:extLst>
              <a:ext uri="{FF2B5EF4-FFF2-40B4-BE49-F238E27FC236}">
                <a16:creationId xmlns:a16="http://schemas.microsoft.com/office/drawing/2014/main" xmlns="" id="{4BF97ACA-1B7E-4FC4-B0D0-846DB79475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20"/>
          <a:stretch/>
        </p:blipFill>
        <p:spPr>
          <a:xfrm>
            <a:off x="-8368" y="0"/>
            <a:ext cx="12200368" cy="6858000"/>
          </a:xfrm>
          <a:prstGeom prst="rect">
            <a:avLst/>
          </a:prstGeom>
        </p:spPr>
      </p:pic>
      <p:sp>
        <p:nvSpPr>
          <p:cNvPr id="119" name="직사각형 118">
            <a:extLst>
              <a:ext uri="{FF2B5EF4-FFF2-40B4-BE49-F238E27FC236}">
                <a16:creationId xmlns:a16="http://schemas.microsoft.com/office/drawing/2014/main" xmlns="" id="{6847655C-E222-41CB-921E-6FE5ED2F349E}"/>
              </a:ext>
            </a:extLst>
          </p:cNvPr>
          <p:cNvSpPr/>
          <p:nvPr/>
        </p:nvSpPr>
        <p:spPr>
          <a:xfrm>
            <a:off x="-121024" y="-74141"/>
            <a:ext cx="12425680" cy="6858000"/>
          </a:xfrm>
          <a:prstGeom prst="rect">
            <a:avLst/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51A5F4B8-A0FF-4C5F-8075-DCD844DBFFD0}"/>
              </a:ext>
            </a:extLst>
          </p:cNvPr>
          <p:cNvSpPr/>
          <p:nvPr/>
        </p:nvSpPr>
        <p:spPr>
          <a:xfrm>
            <a:off x="247563" y="310246"/>
            <a:ext cx="135912" cy="63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359F99C-A02B-4A05-89A9-8AE27D5786CF}"/>
              </a:ext>
            </a:extLst>
          </p:cNvPr>
          <p:cNvSpPr txBox="1"/>
          <p:nvPr/>
        </p:nvSpPr>
        <p:spPr>
          <a:xfrm>
            <a:off x="375920" y="426721"/>
            <a:ext cx="2547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개요</a:t>
            </a:r>
          </a:p>
        </p:txBody>
      </p:sp>
      <p:grpSp>
        <p:nvGrpSpPr>
          <p:cNvPr id="114" name="그룹 113">
            <a:extLst>
              <a:ext uri="{FF2B5EF4-FFF2-40B4-BE49-F238E27FC236}">
                <a16:creationId xmlns:a16="http://schemas.microsoft.com/office/drawing/2014/main" xmlns="" id="{90CE2AC9-A22A-42E1-B0C0-83F565714E3B}"/>
              </a:ext>
            </a:extLst>
          </p:cNvPr>
          <p:cNvGrpSpPr/>
          <p:nvPr/>
        </p:nvGrpSpPr>
        <p:grpSpPr>
          <a:xfrm>
            <a:off x="381965" y="4260761"/>
            <a:ext cx="4096138" cy="422676"/>
            <a:chOff x="381965" y="4202769"/>
            <a:chExt cx="4096138" cy="422676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xmlns="" id="{490E86C3-4CA8-4A15-B4DA-2E6338320DA2}"/>
                </a:ext>
              </a:extLst>
            </p:cNvPr>
            <p:cNvSpPr/>
            <p:nvPr/>
          </p:nvSpPr>
          <p:spPr>
            <a:xfrm>
              <a:off x="419125" y="4202769"/>
              <a:ext cx="4021817" cy="4226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3E579415-CD14-41D1-82B5-117027BBFA01}"/>
                </a:ext>
              </a:extLst>
            </p:cNvPr>
            <p:cNvSpPr txBox="1"/>
            <p:nvPr/>
          </p:nvSpPr>
          <p:spPr>
            <a:xfrm>
              <a:off x="381965" y="4223919"/>
              <a:ext cx="409613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여러분은 하루에 물을 몇 잔 마시나요</a:t>
              </a:r>
              <a:r>
                <a:rPr lang="en-US" altLang="ko-KR" sz="2000" dirty="0">
                  <a:solidFill>
                    <a:schemeClr val="bg1"/>
                  </a:solidFill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?</a:t>
              </a:r>
              <a:endParaRPr lang="ko-KR" altLang="en-US" sz="2000" dirty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</p:grpSp>
      <p:sp>
        <p:nvSpPr>
          <p:cNvPr id="120" name="직사각형 119">
            <a:extLst>
              <a:ext uri="{FF2B5EF4-FFF2-40B4-BE49-F238E27FC236}">
                <a16:creationId xmlns:a16="http://schemas.microsoft.com/office/drawing/2014/main" xmlns="" id="{4F026409-D18B-41A8-910D-F392D38D26D6}"/>
              </a:ext>
            </a:extLst>
          </p:cNvPr>
          <p:cNvSpPr/>
          <p:nvPr/>
        </p:nvSpPr>
        <p:spPr>
          <a:xfrm>
            <a:off x="5299141" y="3744426"/>
            <a:ext cx="6181500" cy="266746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xmlns="" id="{3FC4D826-0924-4117-998D-152B67AFE749}"/>
              </a:ext>
            </a:extLst>
          </p:cNvPr>
          <p:cNvGrpSpPr/>
          <p:nvPr/>
        </p:nvGrpSpPr>
        <p:grpSpPr>
          <a:xfrm>
            <a:off x="381965" y="4805769"/>
            <a:ext cx="6783621" cy="1368666"/>
            <a:chOff x="5106067" y="1936442"/>
            <a:chExt cx="6783621" cy="136866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BC18D725-FF08-4A1E-87DB-A8064B531CDE}"/>
                </a:ext>
              </a:extLst>
            </p:cNvPr>
            <p:cNvSpPr txBox="1"/>
            <p:nvPr/>
          </p:nvSpPr>
          <p:spPr>
            <a:xfrm>
              <a:off x="5107577" y="1936442"/>
              <a:ext cx="67821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이 질문에 대답할 수 있는 분은 거의 없을 </a:t>
              </a:r>
              <a:r>
                <a:rPr lang="ko-KR" altLang="en-US" sz="20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거예요</a:t>
              </a:r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0602D240-F3BD-4183-81DC-E0476C3B86BC}"/>
                </a:ext>
              </a:extLst>
            </p:cNvPr>
            <p:cNvSpPr txBox="1"/>
            <p:nvPr/>
          </p:nvSpPr>
          <p:spPr>
            <a:xfrm>
              <a:off x="5106067" y="2420720"/>
              <a:ext cx="48045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물을 마실 때마다 횟수를 세지는 않으니까요</a:t>
              </a:r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.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0DB39422-23DB-4715-A118-9229B57C63B7}"/>
                </a:ext>
              </a:extLst>
            </p:cNvPr>
            <p:cNvSpPr txBox="1"/>
            <p:nvPr/>
          </p:nvSpPr>
          <p:spPr>
            <a:xfrm>
              <a:off x="5106067" y="2904998"/>
              <a:ext cx="61815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물은 그만큼 흔해서 별로 중요하지 않게 여겨질 때가 많죠</a:t>
              </a:r>
              <a:r>
                <a:rPr lang="en-US" altLang="ko-KR" sz="20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.</a:t>
              </a:r>
              <a:endPara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xmlns="" id="{BCF6EB60-587D-4562-9FE4-7887C3B84850}"/>
              </a:ext>
            </a:extLst>
          </p:cNvPr>
          <p:cNvGrpSpPr/>
          <p:nvPr/>
        </p:nvGrpSpPr>
        <p:grpSpPr>
          <a:xfrm>
            <a:off x="7019764" y="1201242"/>
            <a:ext cx="1120590" cy="1122633"/>
            <a:chOff x="3877519" y="375414"/>
            <a:chExt cx="1549420" cy="1552245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xmlns="" id="{9EFD5D68-6DE2-494D-BCDB-F61F9FF0CDBA}"/>
                </a:ext>
              </a:extLst>
            </p:cNvPr>
            <p:cNvGrpSpPr/>
            <p:nvPr/>
          </p:nvGrpSpPr>
          <p:grpSpPr>
            <a:xfrm>
              <a:off x="3877519" y="375414"/>
              <a:ext cx="1549420" cy="1552245"/>
              <a:chOff x="3877519" y="375414"/>
              <a:chExt cx="1549420" cy="1552245"/>
            </a:xfrm>
          </p:grpSpPr>
          <p:pic>
            <p:nvPicPr>
              <p:cNvPr id="43" name="그림 42">
                <a:extLst>
                  <a:ext uri="{FF2B5EF4-FFF2-40B4-BE49-F238E27FC236}">
                    <a16:creationId xmlns:a16="http://schemas.microsoft.com/office/drawing/2014/main" xmlns="" id="{995674BE-E6AC-4638-861D-17AAEB4E8A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05163" y="692131"/>
                <a:ext cx="930453" cy="899896"/>
              </a:xfrm>
              <a:prstGeom prst="rect">
                <a:avLst/>
              </a:prstGeom>
            </p:spPr>
          </p:pic>
          <p:sp>
            <p:nvSpPr>
              <p:cNvPr id="64" name="자유형: 도형 63">
                <a:extLst>
                  <a:ext uri="{FF2B5EF4-FFF2-40B4-BE49-F238E27FC236}">
                    <a16:creationId xmlns:a16="http://schemas.microsoft.com/office/drawing/2014/main" xmlns="" id="{00CC0DAD-0118-47F5-9F71-6F57299C825F}"/>
                  </a:ext>
                </a:extLst>
              </p:cNvPr>
              <p:cNvSpPr/>
              <p:nvPr/>
            </p:nvSpPr>
            <p:spPr>
              <a:xfrm>
                <a:off x="3877519" y="375414"/>
                <a:ext cx="1549420" cy="1552245"/>
              </a:xfrm>
              <a:custGeom>
                <a:avLst/>
                <a:gdLst>
                  <a:gd name="connsiteX0" fmla="*/ 776371 w 1549420"/>
                  <a:gd name="connsiteY0" fmla="*/ 0 h 1552245"/>
                  <a:gd name="connsiteX1" fmla="*/ 1548734 w 1549420"/>
                  <a:gd name="connsiteY1" fmla="*/ 696992 h 1552245"/>
                  <a:gd name="connsiteX2" fmla="*/ 1549420 w 1549420"/>
                  <a:gd name="connsiteY2" fmla="*/ 710586 h 1552245"/>
                  <a:gd name="connsiteX3" fmla="*/ 1398789 w 1549420"/>
                  <a:gd name="connsiteY3" fmla="*/ 710586 h 1552245"/>
                  <a:gd name="connsiteX4" fmla="*/ 1392640 w 1549420"/>
                  <a:gd name="connsiteY4" fmla="*/ 649596 h 1552245"/>
                  <a:gd name="connsiteX5" fmla="*/ 776371 w 1549420"/>
                  <a:gd name="connsiteY5" fmla="*/ 147322 h 1552245"/>
                  <a:gd name="connsiteX6" fmla="*/ 147322 w 1549420"/>
                  <a:gd name="connsiteY6" fmla="*/ 776371 h 1552245"/>
                  <a:gd name="connsiteX7" fmla="*/ 649596 w 1549420"/>
                  <a:gd name="connsiteY7" fmla="*/ 1392640 h 1552245"/>
                  <a:gd name="connsiteX8" fmla="*/ 766529 w 1549420"/>
                  <a:gd name="connsiteY8" fmla="*/ 1404428 h 1552245"/>
                  <a:gd name="connsiteX9" fmla="*/ 766529 w 1549420"/>
                  <a:gd name="connsiteY9" fmla="*/ 1552245 h 1552245"/>
                  <a:gd name="connsiteX10" fmla="*/ 696992 w 1549420"/>
                  <a:gd name="connsiteY10" fmla="*/ 1548734 h 1552245"/>
                  <a:gd name="connsiteX11" fmla="*/ 0 w 1549420"/>
                  <a:gd name="connsiteY11" fmla="*/ 776371 h 1552245"/>
                  <a:gd name="connsiteX12" fmla="*/ 776371 w 1549420"/>
                  <a:gd name="connsiteY12" fmla="*/ 0 h 1552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49420" h="1552245">
                    <a:moveTo>
                      <a:pt x="776371" y="0"/>
                    </a:moveTo>
                    <a:cubicBezTo>
                      <a:pt x="1178351" y="0"/>
                      <a:pt x="1508976" y="305502"/>
                      <a:pt x="1548734" y="696992"/>
                    </a:cubicBezTo>
                    <a:lnTo>
                      <a:pt x="1549420" y="710586"/>
                    </a:lnTo>
                    <a:lnTo>
                      <a:pt x="1398789" y="710586"/>
                    </a:lnTo>
                    <a:lnTo>
                      <a:pt x="1392640" y="649596"/>
                    </a:lnTo>
                    <a:cubicBezTo>
                      <a:pt x="1333984" y="362949"/>
                      <a:pt x="1080359" y="147322"/>
                      <a:pt x="776371" y="147322"/>
                    </a:cubicBezTo>
                    <a:cubicBezTo>
                      <a:pt x="428957" y="147322"/>
                      <a:pt x="147322" y="428957"/>
                      <a:pt x="147322" y="776371"/>
                    </a:cubicBezTo>
                    <a:cubicBezTo>
                      <a:pt x="147322" y="1080358"/>
                      <a:pt x="362949" y="1333984"/>
                      <a:pt x="649596" y="1392640"/>
                    </a:cubicBezTo>
                    <a:lnTo>
                      <a:pt x="766529" y="1404428"/>
                    </a:lnTo>
                    <a:lnTo>
                      <a:pt x="766529" y="1552245"/>
                    </a:lnTo>
                    <a:lnTo>
                      <a:pt x="696992" y="1548734"/>
                    </a:lnTo>
                    <a:cubicBezTo>
                      <a:pt x="305502" y="1508976"/>
                      <a:pt x="0" y="1178350"/>
                      <a:pt x="0" y="776371"/>
                    </a:cubicBezTo>
                    <a:cubicBezTo>
                      <a:pt x="0" y="347593"/>
                      <a:pt x="347593" y="0"/>
                      <a:pt x="776371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xmlns="" id="{299544CD-B9BE-4B7B-9D76-AC7957B31F26}"/>
                </a:ext>
              </a:extLst>
            </p:cNvPr>
            <p:cNvSpPr/>
            <p:nvPr/>
          </p:nvSpPr>
          <p:spPr>
            <a:xfrm>
              <a:off x="4092707" y="592014"/>
              <a:ext cx="1119044" cy="1119044"/>
            </a:xfrm>
            <a:prstGeom prst="ellipse">
              <a:avLst/>
            </a:prstGeom>
            <a:noFill/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xmlns="" id="{AA4B3796-6AEF-4170-9428-0F0DFCFD25DE}"/>
              </a:ext>
            </a:extLst>
          </p:cNvPr>
          <p:cNvGrpSpPr/>
          <p:nvPr/>
        </p:nvGrpSpPr>
        <p:grpSpPr>
          <a:xfrm>
            <a:off x="7019764" y="2485533"/>
            <a:ext cx="1120590" cy="1122633"/>
            <a:chOff x="738015" y="3029420"/>
            <a:chExt cx="1120590" cy="1122633"/>
          </a:xfrm>
        </p:grpSpPr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xmlns="" id="{B44B43B0-846D-41FD-A80B-2CC6D2CFD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1870" y="3313991"/>
              <a:ext cx="636367" cy="636367"/>
            </a:xfrm>
            <a:prstGeom prst="rect">
              <a:avLst/>
            </a:prstGeom>
          </p:spPr>
        </p:pic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xmlns="" id="{D6E07609-415F-4EBD-B9BB-3520D290D88C}"/>
                </a:ext>
              </a:extLst>
            </p:cNvPr>
            <p:cNvGrpSpPr/>
            <p:nvPr/>
          </p:nvGrpSpPr>
          <p:grpSpPr>
            <a:xfrm>
              <a:off x="738015" y="3029420"/>
              <a:ext cx="1120590" cy="1122633"/>
              <a:chOff x="3877519" y="375414"/>
              <a:chExt cx="1549420" cy="1552245"/>
            </a:xfrm>
          </p:grpSpPr>
          <p:sp>
            <p:nvSpPr>
              <p:cNvPr id="73" name="자유형: 도형 72">
                <a:extLst>
                  <a:ext uri="{FF2B5EF4-FFF2-40B4-BE49-F238E27FC236}">
                    <a16:creationId xmlns:a16="http://schemas.microsoft.com/office/drawing/2014/main" xmlns="" id="{116EAD52-19EB-4B8E-9BC4-C39AD9DFF386}"/>
                  </a:ext>
                </a:extLst>
              </p:cNvPr>
              <p:cNvSpPr/>
              <p:nvPr/>
            </p:nvSpPr>
            <p:spPr>
              <a:xfrm>
                <a:off x="3877519" y="375414"/>
                <a:ext cx="1549420" cy="1552245"/>
              </a:xfrm>
              <a:custGeom>
                <a:avLst/>
                <a:gdLst>
                  <a:gd name="connsiteX0" fmla="*/ 776371 w 1549420"/>
                  <a:gd name="connsiteY0" fmla="*/ 0 h 1552245"/>
                  <a:gd name="connsiteX1" fmla="*/ 1548734 w 1549420"/>
                  <a:gd name="connsiteY1" fmla="*/ 696992 h 1552245"/>
                  <a:gd name="connsiteX2" fmla="*/ 1549420 w 1549420"/>
                  <a:gd name="connsiteY2" fmla="*/ 710586 h 1552245"/>
                  <a:gd name="connsiteX3" fmla="*/ 1398789 w 1549420"/>
                  <a:gd name="connsiteY3" fmla="*/ 710586 h 1552245"/>
                  <a:gd name="connsiteX4" fmla="*/ 1392640 w 1549420"/>
                  <a:gd name="connsiteY4" fmla="*/ 649596 h 1552245"/>
                  <a:gd name="connsiteX5" fmla="*/ 776371 w 1549420"/>
                  <a:gd name="connsiteY5" fmla="*/ 147322 h 1552245"/>
                  <a:gd name="connsiteX6" fmla="*/ 147322 w 1549420"/>
                  <a:gd name="connsiteY6" fmla="*/ 776371 h 1552245"/>
                  <a:gd name="connsiteX7" fmla="*/ 649596 w 1549420"/>
                  <a:gd name="connsiteY7" fmla="*/ 1392640 h 1552245"/>
                  <a:gd name="connsiteX8" fmla="*/ 766529 w 1549420"/>
                  <a:gd name="connsiteY8" fmla="*/ 1404428 h 1552245"/>
                  <a:gd name="connsiteX9" fmla="*/ 766529 w 1549420"/>
                  <a:gd name="connsiteY9" fmla="*/ 1552245 h 1552245"/>
                  <a:gd name="connsiteX10" fmla="*/ 696992 w 1549420"/>
                  <a:gd name="connsiteY10" fmla="*/ 1548734 h 1552245"/>
                  <a:gd name="connsiteX11" fmla="*/ 0 w 1549420"/>
                  <a:gd name="connsiteY11" fmla="*/ 776371 h 1552245"/>
                  <a:gd name="connsiteX12" fmla="*/ 776371 w 1549420"/>
                  <a:gd name="connsiteY12" fmla="*/ 0 h 1552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49420" h="1552245">
                    <a:moveTo>
                      <a:pt x="776371" y="0"/>
                    </a:moveTo>
                    <a:cubicBezTo>
                      <a:pt x="1178351" y="0"/>
                      <a:pt x="1508976" y="305502"/>
                      <a:pt x="1548734" y="696992"/>
                    </a:cubicBezTo>
                    <a:lnTo>
                      <a:pt x="1549420" y="710586"/>
                    </a:lnTo>
                    <a:lnTo>
                      <a:pt x="1398789" y="710586"/>
                    </a:lnTo>
                    <a:lnTo>
                      <a:pt x="1392640" y="649596"/>
                    </a:lnTo>
                    <a:cubicBezTo>
                      <a:pt x="1333984" y="362949"/>
                      <a:pt x="1080359" y="147322"/>
                      <a:pt x="776371" y="147322"/>
                    </a:cubicBezTo>
                    <a:cubicBezTo>
                      <a:pt x="428957" y="147322"/>
                      <a:pt x="147322" y="428957"/>
                      <a:pt x="147322" y="776371"/>
                    </a:cubicBezTo>
                    <a:cubicBezTo>
                      <a:pt x="147322" y="1080358"/>
                      <a:pt x="362949" y="1333984"/>
                      <a:pt x="649596" y="1392640"/>
                    </a:cubicBezTo>
                    <a:lnTo>
                      <a:pt x="766529" y="1404428"/>
                    </a:lnTo>
                    <a:lnTo>
                      <a:pt x="766529" y="1552245"/>
                    </a:lnTo>
                    <a:lnTo>
                      <a:pt x="696992" y="1548734"/>
                    </a:lnTo>
                    <a:cubicBezTo>
                      <a:pt x="305502" y="1508976"/>
                      <a:pt x="0" y="1178350"/>
                      <a:pt x="0" y="776371"/>
                    </a:cubicBezTo>
                    <a:cubicBezTo>
                      <a:pt x="0" y="347593"/>
                      <a:pt x="347593" y="0"/>
                      <a:pt x="776371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xmlns="" id="{11777BD8-6FDB-49DC-833D-8591061B8C3A}"/>
                  </a:ext>
                </a:extLst>
              </p:cNvPr>
              <p:cNvSpPr/>
              <p:nvPr/>
            </p:nvSpPr>
            <p:spPr>
              <a:xfrm>
                <a:off x="4092707" y="592014"/>
                <a:ext cx="1119044" cy="1119044"/>
              </a:xfrm>
              <a:prstGeom prst="ellipse">
                <a:avLst/>
              </a:prstGeom>
              <a:noFill/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97" name="그룹 96">
            <a:extLst>
              <a:ext uri="{FF2B5EF4-FFF2-40B4-BE49-F238E27FC236}">
                <a16:creationId xmlns:a16="http://schemas.microsoft.com/office/drawing/2014/main" xmlns="" id="{98055576-8DA8-4945-8428-72AB15E35586}"/>
              </a:ext>
            </a:extLst>
          </p:cNvPr>
          <p:cNvGrpSpPr/>
          <p:nvPr/>
        </p:nvGrpSpPr>
        <p:grpSpPr>
          <a:xfrm>
            <a:off x="7010325" y="5030613"/>
            <a:ext cx="1023845" cy="1015581"/>
            <a:chOff x="728576" y="4349698"/>
            <a:chExt cx="1023845" cy="1015581"/>
          </a:xfrm>
        </p:grpSpPr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xmlns="" id="{68AE4644-AD54-48A2-8E5C-839480E3DAC2}"/>
                </a:ext>
              </a:extLst>
            </p:cNvPr>
            <p:cNvSpPr/>
            <p:nvPr/>
          </p:nvSpPr>
          <p:spPr>
            <a:xfrm rot="16200000">
              <a:off x="722388" y="4791036"/>
              <a:ext cx="580431" cy="568055"/>
            </a:xfrm>
            <a:custGeom>
              <a:avLst/>
              <a:gdLst>
                <a:gd name="connsiteX0" fmla="*/ 561497 w 580431"/>
                <a:gd name="connsiteY0" fmla="*/ 0 h 568055"/>
                <a:gd name="connsiteX1" fmla="*/ 580431 w 580431"/>
                <a:gd name="connsiteY1" fmla="*/ 1790 h 568055"/>
                <a:gd name="connsiteX2" fmla="*/ 580431 w 580431"/>
                <a:gd name="connsiteY2" fmla="*/ 108219 h 568055"/>
                <a:gd name="connsiteX3" fmla="*/ 561497 w 580431"/>
                <a:gd name="connsiteY3" fmla="*/ 106548 h 568055"/>
                <a:gd name="connsiteX4" fmla="*/ 106548 w 580431"/>
                <a:gd name="connsiteY4" fmla="*/ 561496 h 568055"/>
                <a:gd name="connsiteX5" fmla="*/ 107127 w 580431"/>
                <a:gd name="connsiteY5" fmla="*/ 568055 h 568055"/>
                <a:gd name="connsiteX6" fmla="*/ 620 w 580431"/>
                <a:gd name="connsiteY6" fmla="*/ 568055 h 568055"/>
                <a:gd name="connsiteX7" fmla="*/ 0 w 580431"/>
                <a:gd name="connsiteY7" fmla="*/ 561496 h 568055"/>
                <a:gd name="connsiteX8" fmla="*/ 561497 w 580431"/>
                <a:gd name="connsiteY8" fmla="*/ 0 h 568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0431" h="568055">
                  <a:moveTo>
                    <a:pt x="561497" y="0"/>
                  </a:moveTo>
                  <a:lnTo>
                    <a:pt x="580431" y="1790"/>
                  </a:lnTo>
                  <a:lnTo>
                    <a:pt x="580431" y="108219"/>
                  </a:lnTo>
                  <a:lnTo>
                    <a:pt x="561497" y="106548"/>
                  </a:lnTo>
                  <a:cubicBezTo>
                    <a:pt x="310236" y="106548"/>
                    <a:pt x="106548" y="310235"/>
                    <a:pt x="106548" y="561496"/>
                  </a:cubicBezTo>
                  <a:lnTo>
                    <a:pt x="107127" y="568055"/>
                  </a:lnTo>
                  <a:lnTo>
                    <a:pt x="620" y="568055"/>
                  </a:lnTo>
                  <a:lnTo>
                    <a:pt x="0" y="561496"/>
                  </a:lnTo>
                  <a:cubicBezTo>
                    <a:pt x="0" y="251390"/>
                    <a:pt x="251391" y="0"/>
                    <a:pt x="56149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타원 86">
              <a:extLst>
                <a:ext uri="{FF2B5EF4-FFF2-40B4-BE49-F238E27FC236}">
                  <a16:creationId xmlns:a16="http://schemas.microsoft.com/office/drawing/2014/main" xmlns="" id="{CCF7DB7E-A1F9-4693-8689-400029C81129}"/>
                </a:ext>
              </a:extLst>
            </p:cNvPr>
            <p:cNvSpPr/>
            <p:nvPr/>
          </p:nvSpPr>
          <p:spPr>
            <a:xfrm>
              <a:off x="882120" y="4349698"/>
              <a:ext cx="870301" cy="870300"/>
            </a:xfrm>
            <a:prstGeom prst="ellipse">
              <a:avLst/>
            </a:prstGeom>
            <a:noFill/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93" name="그림 92">
              <a:extLst>
                <a:ext uri="{FF2B5EF4-FFF2-40B4-BE49-F238E27FC236}">
                  <a16:creationId xmlns:a16="http://schemas.microsoft.com/office/drawing/2014/main" xmlns="" id="{C34526D5-29D0-404E-8A12-40BDA0A96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2603" y="4494632"/>
              <a:ext cx="580431" cy="580431"/>
            </a:xfrm>
            <a:prstGeom prst="rect">
              <a:avLst/>
            </a:prstGeom>
          </p:spPr>
        </p:pic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xmlns="" id="{037474CC-E0A1-4BD6-A2BF-F11389B0F3DD}"/>
              </a:ext>
            </a:extLst>
          </p:cNvPr>
          <p:cNvGrpSpPr/>
          <p:nvPr/>
        </p:nvGrpSpPr>
        <p:grpSpPr>
          <a:xfrm>
            <a:off x="7010325" y="3769824"/>
            <a:ext cx="1099130" cy="1099130"/>
            <a:chOff x="3753968" y="2108261"/>
            <a:chExt cx="1099130" cy="1099130"/>
          </a:xfrm>
        </p:grpSpPr>
        <p:pic>
          <p:nvPicPr>
            <p:cNvPr id="95" name="그림 94">
              <a:extLst>
                <a:ext uri="{FF2B5EF4-FFF2-40B4-BE49-F238E27FC236}">
                  <a16:creationId xmlns:a16="http://schemas.microsoft.com/office/drawing/2014/main" xmlns="" id="{02930DD3-0D0D-40F2-AC7F-5B3671593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9075" y="2413045"/>
              <a:ext cx="568713" cy="568713"/>
            </a:xfrm>
            <a:prstGeom prst="rect">
              <a:avLst/>
            </a:prstGeom>
          </p:spPr>
        </p:pic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xmlns="" id="{A191BA0B-460F-4767-8EAF-C8F21C3E51DC}"/>
                </a:ext>
              </a:extLst>
            </p:cNvPr>
            <p:cNvSpPr/>
            <p:nvPr/>
          </p:nvSpPr>
          <p:spPr>
            <a:xfrm>
              <a:off x="3898869" y="2253162"/>
              <a:ext cx="809328" cy="809328"/>
            </a:xfrm>
            <a:prstGeom prst="ellipse">
              <a:avLst/>
            </a:prstGeom>
            <a:noFill/>
            <a:ln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7" name="자유형: 도형 106">
              <a:extLst>
                <a:ext uri="{FF2B5EF4-FFF2-40B4-BE49-F238E27FC236}">
                  <a16:creationId xmlns:a16="http://schemas.microsoft.com/office/drawing/2014/main" xmlns="" id="{48B650FB-CBE0-4021-94FA-0E1ED807BF5E}"/>
                </a:ext>
              </a:extLst>
            </p:cNvPr>
            <p:cNvSpPr/>
            <p:nvPr/>
          </p:nvSpPr>
          <p:spPr>
            <a:xfrm>
              <a:off x="3753968" y="2108261"/>
              <a:ext cx="1099130" cy="1099130"/>
            </a:xfrm>
            <a:custGeom>
              <a:avLst/>
              <a:gdLst>
                <a:gd name="connsiteX0" fmla="*/ 549565 w 1099130"/>
                <a:gd name="connsiteY0" fmla="*/ 0 h 1099130"/>
                <a:gd name="connsiteX1" fmla="*/ 1099130 w 1099130"/>
                <a:gd name="connsiteY1" fmla="*/ 549565 h 1099130"/>
                <a:gd name="connsiteX2" fmla="*/ 1055943 w 1099130"/>
                <a:gd name="connsiteY2" fmla="*/ 763480 h 1099130"/>
                <a:gd name="connsiteX3" fmla="*/ 1052244 w 1099130"/>
                <a:gd name="connsiteY3" fmla="*/ 770294 h 1099130"/>
                <a:gd name="connsiteX4" fmla="*/ 958234 w 1099130"/>
                <a:gd name="connsiteY4" fmla="*/ 770294 h 1099130"/>
                <a:gd name="connsiteX5" fmla="*/ 979468 w 1099130"/>
                <a:gd name="connsiteY5" fmla="*/ 731174 h 1099130"/>
                <a:gd name="connsiteX6" fmla="*/ 1016133 w 1099130"/>
                <a:gd name="connsiteY6" fmla="*/ 549564 h 1099130"/>
                <a:gd name="connsiteX7" fmla="*/ 549564 w 1099130"/>
                <a:gd name="connsiteY7" fmla="*/ 82995 h 1099130"/>
                <a:gd name="connsiteX8" fmla="*/ 82995 w 1099130"/>
                <a:gd name="connsiteY8" fmla="*/ 549564 h 1099130"/>
                <a:gd name="connsiteX9" fmla="*/ 549564 w 1099130"/>
                <a:gd name="connsiteY9" fmla="*/ 1016133 h 1099130"/>
                <a:gd name="connsiteX10" fmla="*/ 549564 w 1099130"/>
                <a:gd name="connsiteY10" fmla="*/ 1099130 h 1099130"/>
                <a:gd name="connsiteX11" fmla="*/ 438809 w 1099130"/>
                <a:gd name="connsiteY11" fmla="*/ 1087965 h 1099130"/>
                <a:gd name="connsiteX12" fmla="*/ 0 w 1099130"/>
                <a:gd name="connsiteY12" fmla="*/ 549565 h 1099130"/>
                <a:gd name="connsiteX13" fmla="*/ 549565 w 1099130"/>
                <a:gd name="connsiteY13" fmla="*/ 0 h 109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9130" h="1099130">
                  <a:moveTo>
                    <a:pt x="549565" y="0"/>
                  </a:moveTo>
                  <a:cubicBezTo>
                    <a:pt x="853081" y="0"/>
                    <a:pt x="1099130" y="246049"/>
                    <a:pt x="1099130" y="549565"/>
                  </a:cubicBezTo>
                  <a:cubicBezTo>
                    <a:pt x="1099130" y="625444"/>
                    <a:pt x="1083752" y="697731"/>
                    <a:pt x="1055943" y="763480"/>
                  </a:cubicBezTo>
                  <a:lnTo>
                    <a:pt x="1052244" y="770294"/>
                  </a:lnTo>
                  <a:lnTo>
                    <a:pt x="958234" y="770294"/>
                  </a:lnTo>
                  <a:lnTo>
                    <a:pt x="979468" y="731174"/>
                  </a:lnTo>
                  <a:cubicBezTo>
                    <a:pt x="1003078" y="675354"/>
                    <a:pt x="1016133" y="613984"/>
                    <a:pt x="1016133" y="549564"/>
                  </a:cubicBezTo>
                  <a:cubicBezTo>
                    <a:pt x="1016133" y="291885"/>
                    <a:pt x="807243" y="82995"/>
                    <a:pt x="549564" y="82995"/>
                  </a:cubicBezTo>
                  <a:cubicBezTo>
                    <a:pt x="291885" y="82995"/>
                    <a:pt x="82995" y="291885"/>
                    <a:pt x="82995" y="549564"/>
                  </a:cubicBezTo>
                  <a:cubicBezTo>
                    <a:pt x="82995" y="807243"/>
                    <a:pt x="291885" y="1016133"/>
                    <a:pt x="549564" y="1016133"/>
                  </a:cubicBezTo>
                  <a:lnTo>
                    <a:pt x="549564" y="1099130"/>
                  </a:lnTo>
                  <a:lnTo>
                    <a:pt x="438809" y="1087965"/>
                  </a:lnTo>
                  <a:cubicBezTo>
                    <a:pt x="188381" y="1036720"/>
                    <a:pt x="0" y="815142"/>
                    <a:pt x="0" y="549565"/>
                  </a:cubicBezTo>
                  <a:cubicBezTo>
                    <a:pt x="0" y="246049"/>
                    <a:pt x="246049" y="0"/>
                    <a:pt x="549565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0" name="그림 109">
            <a:extLst>
              <a:ext uri="{FF2B5EF4-FFF2-40B4-BE49-F238E27FC236}">
                <a16:creationId xmlns:a16="http://schemas.microsoft.com/office/drawing/2014/main" xmlns="" id="{232D67DA-4617-441D-B355-3C77503A316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51" b="66462" l="52267" r="68267"/>
                    </a14:imgEffect>
                  </a14:imgLayer>
                </a14:imgProps>
              </a:ext>
            </a:extLst>
          </a:blip>
          <a:srcRect l="51579" r="31626" b="33476"/>
          <a:stretch/>
        </p:blipFill>
        <p:spPr>
          <a:xfrm>
            <a:off x="8793808" y="1116550"/>
            <a:ext cx="1698742" cy="5122882"/>
          </a:xfrm>
          <a:prstGeom prst="rect">
            <a:avLst/>
          </a:prstGeom>
        </p:spPr>
      </p:pic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xmlns="" id="{56CB16FE-1E37-4E64-A708-B465752E81FE}"/>
              </a:ext>
            </a:extLst>
          </p:cNvPr>
          <p:cNvCxnSpPr>
            <a:cxnSpLocks/>
            <a:stCxn id="64" idx="1"/>
          </p:cNvCxnSpPr>
          <p:nvPr/>
        </p:nvCxnSpPr>
        <p:spPr>
          <a:xfrm flipV="1">
            <a:off x="8139858" y="1513841"/>
            <a:ext cx="1319102" cy="191488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연결선 125">
            <a:extLst>
              <a:ext uri="{FF2B5EF4-FFF2-40B4-BE49-F238E27FC236}">
                <a16:creationId xmlns:a16="http://schemas.microsoft.com/office/drawing/2014/main" xmlns="" id="{CB891CE3-62EB-4A4A-AA0B-5BC0215AE433}"/>
              </a:ext>
            </a:extLst>
          </p:cNvPr>
          <p:cNvCxnSpPr>
            <a:cxnSpLocks/>
            <a:endCxn id="133" idx="1"/>
          </p:cNvCxnSpPr>
          <p:nvPr/>
        </p:nvCxnSpPr>
        <p:spPr>
          <a:xfrm flipV="1">
            <a:off x="8090160" y="2571380"/>
            <a:ext cx="1499639" cy="415725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xmlns="" id="{B6470366-CB81-42A0-A2C2-AFBBC61A6719}"/>
              </a:ext>
            </a:extLst>
          </p:cNvPr>
          <p:cNvCxnSpPr>
            <a:cxnSpLocks/>
          </p:cNvCxnSpPr>
          <p:nvPr/>
        </p:nvCxnSpPr>
        <p:spPr>
          <a:xfrm flipV="1">
            <a:off x="7984723" y="3127679"/>
            <a:ext cx="1727467" cy="1407027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xmlns="" id="{57451326-D28F-4EB9-8905-ABA74850EABA}"/>
              </a:ext>
            </a:extLst>
          </p:cNvPr>
          <p:cNvCxnSpPr>
            <a:cxnSpLocks/>
            <a:endCxn id="135" idx="1"/>
          </p:cNvCxnSpPr>
          <p:nvPr/>
        </p:nvCxnSpPr>
        <p:spPr>
          <a:xfrm flipV="1">
            <a:off x="8055470" y="4879616"/>
            <a:ext cx="1179235" cy="543718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xmlns="" id="{2B5A0766-A4D5-48C1-80AD-7E6296BE4C61}"/>
              </a:ext>
            </a:extLst>
          </p:cNvPr>
          <p:cNvSpPr txBox="1"/>
          <p:nvPr/>
        </p:nvSpPr>
        <p:spPr>
          <a:xfrm>
            <a:off x="9459759" y="1331779"/>
            <a:ext cx="435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뇌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xmlns="" id="{FD487610-7CA6-4B5F-86EF-AF9383F5DCA5}"/>
              </a:ext>
            </a:extLst>
          </p:cNvPr>
          <p:cNvSpPr txBox="1"/>
          <p:nvPr/>
        </p:nvSpPr>
        <p:spPr>
          <a:xfrm>
            <a:off x="9589799" y="2386714"/>
            <a:ext cx="78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심장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xmlns="" id="{F15A9056-35B3-4C8A-A1AD-942CBDD03B58}"/>
              </a:ext>
            </a:extLst>
          </p:cNvPr>
          <p:cNvSpPr txBox="1"/>
          <p:nvPr/>
        </p:nvSpPr>
        <p:spPr>
          <a:xfrm>
            <a:off x="9654975" y="2914209"/>
            <a:ext cx="435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간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xmlns="" id="{406FF78B-DAB5-4719-B14F-622F52B0541C}"/>
              </a:ext>
            </a:extLst>
          </p:cNvPr>
          <p:cNvSpPr txBox="1"/>
          <p:nvPr/>
        </p:nvSpPr>
        <p:spPr>
          <a:xfrm>
            <a:off x="9234705" y="4694950"/>
            <a:ext cx="435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뼈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xmlns="" id="{B5A362F2-B529-41FE-9F03-671801410C05}"/>
              </a:ext>
            </a:extLst>
          </p:cNvPr>
          <p:cNvSpPr txBox="1"/>
          <p:nvPr/>
        </p:nvSpPr>
        <p:spPr>
          <a:xfrm>
            <a:off x="7926152" y="1855381"/>
            <a:ext cx="583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75%</a:t>
            </a:r>
            <a:endParaRPr lang="ko-KR" altLang="en-US" sz="16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xmlns="" id="{21461A43-67F4-4786-81E6-D5382C1E79AA}"/>
              </a:ext>
            </a:extLst>
          </p:cNvPr>
          <p:cNvSpPr txBox="1"/>
          <p:nvPr/>
        </p:nvSpPr>
        <p:spPr>
          <a:xfrm>
            <a:off x="7926152" y="3133672"/>
            <a:ext cx="583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75%</a:t>
            </a:r>
            <a:endParaRPr lang="ko-KR" altLang="en-US" sz="16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xmlns="" id="{BF9BADCC-4DF1-4665-A86E-7087E429EBAA}"/>
              </a:ext>
            </a:extLst>
          </p:cNvPr>
          <p:cNvSpPr txBox="1"/>
          <p:nvPr/>
        </p:nvSpPr>
        <p:spPr>
          <a:xfrm>
            <a:off x="7926152" y="4587438"/>
            <a:ext cx="583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88%</a:t>
            </a:r>
            <a:endParaRPr lang="ko-KR" altLang="en-US" sz="16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xmlns="" id="{30027C81-E4F6-49B3-93EC-26571AC98820}"/>
              </a:ext>
            </a:extLst>
          </p:cNvPr>
          <p:cNvSpPr txBox="1"/>
          <p:nvPr/>
        </p:nvSpPr>
        <p:spPr>
          <a:xfrm>
            <a:off x="7926152" y="5550646"/>
            <a:ext cx="583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25%</a:t>
            </a:r>
            <a:endParaRPr lang="ko-KR" altLang="en-US" sz="16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3" grpId="0"/>
      <p:bldP spid="134" grpId="0"/>
      <p:bldP spid="135" grpId="0"/>
      <p:bldP spid="136" grpId="0"/>
      <p:bldP spid="137" grpId="0"/>
      <p:bldP spid="138" grpId="0"/>
      <p:bldP spid="1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359AC3B-E63A-4D6E-AAFF-FBB3C81CB881}"/>
              </a:ext>
            </a:extLst>
          </p:cNvPr>
          <p:cNvSpPr txBox="1"/>
          <p:nvPr/>
        </p:nvSpPr>
        <p:spPr>
          <a:xfrm>
            <a:off x="599642" y="3887186"/>
            <a:ext cx="4253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물 섭취를 통한 건강관리</a:t>
            </a:r>
            <a:endParaRPr lang="ko-KR" altLang="en-US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C7A3BD4E-68A1-41AA-A36E-A99D2F1A936F}"/>
              </a:ext>
            </a:extLst>
          </p:cNvPr>
          <p:cNvGrpSpPr/>
          <p:nvPr/>
        </p:nvGrpSpPr>
        <p:grpSpPr>
          <a:xfrm>
            <a:off x="717446" y="4613738"/>
            <a:ext cx="10570522" cy="1543369"/>
            <a:chOff x="1632030" y="4333651"/>
            <a:chExt cx="10570522" cy="154336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23381DE9-9BCF-4388-A584-F7067577C8A1}"/>
                </a:ext>
              </a:extLst>
            </p:cNvPr>
            <p:cNvSpPr txBox="1"/>
            <p:nvPr/>
          </p:nvSpPr>
          <p:spPr>
            <a:xfrm>
              <a:off x="1632030" y="4333651"/>
              <a:ext cx="84401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/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충치 예방</a:t>
              </a:r>
              <a:r>
                <a:rPr lang="en-US" altLang="ko-KR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변비 예방 </a:t>
              </a:r>
              <a:r>
                <a:rPr lang="en-US" altLang="ko-KR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감기 예방</a:t>
              </a:r>
              <a:r>
                <a:rPr lang="en-US" altLang="ko-KR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노화 방지</a:t>
              </a:r>
              <a:r>
                <a:rPr lang="en-US" altLang="ko-KR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생리통 완화</a:t>
              </a:r>
              <a:r>
                <a:rPr lang="en-US" altLang="ko-KR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암 예방</a:t>
              </a:r>
              <a:endPara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4DC46A1F-876D-49D0-BCA6-04D00D8B0BE4}"/>
                </a:ext>
              </a:extLst>
            </p:cNvPr>
            <p:cNvSpPr txBox="1"/>
            <p:nvPr/>
          </p:nvSpPr>
          <p:spPr>
            <a:xfrm>
              <a:off x="1632030" y="4874503"/>
              <a:ext cx="105705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/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몸 속에 있는 독소와 노폐물을 제거하여 각종 성인병을 예방하고 면역력 증진에 도움</a:t>
              </a:r>
              <a:endPara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13962FF9-CD9D-4C9B-B3C7-EFFB856B350E}"/>
                </a:ext>
              </a:extLst>
            </p:cNvPr>
            <p:cNvSpPr txBox="1"/>
            <p:nvPr/>
          </p:nvSpPr>
          <p:spPr>
            <a:xfrm>
              <a:off x="1632030" y="5415355"/>
              <a:ext cx="45320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식욕이 억제되어 다이어트에 효과적</a:t>
              </a:r>
              <a:endParaRPr lang="ko-KR" altLang="en-US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95C8FE42-B5AC-4A0F-8C18-AE22B4B75955}"/>
              </a:ext>
            </a:extLst>
          </p:cNvPr>
          <p:cNvSpPr/>
          <p:nvPr/>
        </p:nvSpPr>
        <p:spPr>
          <a:xfrm rot="5400000">
            <a:off x="2660606" y="2412619"/>
            <a:ext cx="45719" cy="40861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26DC5B4-4B69-40EF-B8DD-6C81795BE592}"/>
              </a:ext>
            </a:extLst>
          </p:cNvPr>
          <p:cNvSpPr txBox="1"/>
          <p:nvPr/>
        </p:nvSpPr>
        <p:spPr>
          <a:xfrm>
            <a:off x="596757" y="1755970"/>
            <a:ext cx="31486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물 섭취 습관 도움</a:t>
            </a:r>
            <a:endParaRPr lang="ko-KR" altLang="en-US" sz="32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4037B281-CA74-48B2-AAD6-EDB2C5062F50}"/>
              </a:ext>
            </a:extLst>
          </p:cNvPr>
          <p:cNvSpPr/>
          <p:nvPr/>
        </p:nvSpPr>
        <p:spPr>
          <a:xfrm rot="5400000">
            <a:off x="2195709" y="783525"/>
            <a:ext cx="45719" cy="31144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xmlns="" id="{6F83EA28-473D-4509-9F82-A0416A259909}"/>
              </a:ext>
            </a:extLst>
          </p:cNvPr>
          <p:cNvGrpSpPr/>
          <p:nvPr/>
        </p:nvGrpSpPr>
        <p:grpSpPr>
          <a:xfrm>
            <a:off x="717446" y="2447594"/>
            <a:ext cx="7295587" cy="919851"/>
            <a:chOff x="1632030" y="2388755"/>
            <a:chExt cx="7295587" cy="91985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4FD98F15-7B19-4D7D-BF86-2CCAD98914BA}"/>
                </a:ext>
              </a:extLst>
            </p:cNvPr>
            <p:cNvSpPr txBox="1"/>
            <p:nvPr/>
          </p:nvSpPr>
          <p:spPr>
            <a:xfrm>
              <a:off x="1632030" y="2388755"/>
              <a:ext cx="67922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/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하루 물 권장량을 매일 섭취하지 못하는 현대인들에게</a:t>
              </a:r>
              <a:endPara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B40A9746-57B7-47C5-A161-6FB8C532DB57}"/>
                </a:ext>
              </a:extLst>
            </p:cNvPr>
            <p:cNvSpPr txBox="1"/>
            <p:nvPr/>
          </p:nvSpPr>
          <p:spPr>
            <a:xfrm>
              <a:off x="1632030" y="2846941"/>
              <a:ext cx="72955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/>
              <a:r>
                <a:rPr lang="ko-KR" altLang="en-US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꾸준히 물을 섭취할 수 있도록 도와주는 기능을 제공한다</a:t>
              </a:r>
              <a:r>
                <a:rPr lang="en-US" altLang="ko-KR" sz="2400" dirty="0" smtClean="0">
                  <a:latin typeface="08서울남산체 EB" panose="02020603020101020101" pitchFamily="18" charset="-127"/>
                  <a:ea typeface="08서울남산체 EB" panose="02020603020101020101" pitchFamily="18" charset="-127"/>
                  <a:cs typeface="조선일보명조" panose="02030304000000000000" pitchFamily="18" charset="-127"/>
                </a:rPr>
                <a:t>.</a:t>
              </a:r>
              <a:endParaRPr lang="ko-KR" altLang="en-US" sz="28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endParaRPr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BD4F5721-71A4-43C9-80D0-4DBDDC9B5DA1}"/>
              </a:ext>
            </a:extLst>
          </p:cNvPr>
          <p:cNvSpPr/>
          <p:nvPr/>
        </p:nvSpPr>
        <p:spPr>
          <a:xfrm>
            <a:off x="247563" y="310246"/>
            <a:ext cx="135912" cy="63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BF4433DC-6BB3-43AC-B668-CC096F7FCEC9}"/>
              </a:ext>
            </a:extLst>
          </p:cNvPr>
          <p:cNvSpPr txBox="1"/>
          <p:nvPr/>
        </p:nvSpPr>
        <p:spPr>
          <a:xfrm>
            <a:off x="375920" y="426721"/>
            <a:ext cx="3328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필요성</a:t>
            </a:r>
            <a:endParaRPr lang="ko-KR" altLang="en-US" sz="28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77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9" b="6789"/>
          <a:stretch/>
        </p:blipFill>
        <p:spPr>
          <a:xfrm>
            <a:off x="706339" y="1197250"/>
            <a:ext cx="2923267" cy="406961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20"/>
          <a:stretch/>
        </p:blipFill>
        <p:spPr>
          <a:xfrm>
            <a:off x="8482694" y="1134229"/>
            <a:ext cx="2971802" cy="407087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90125" y="5803366"/>
            <a:ext cx="3578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Application</a:t>
            </a: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의 마크와 함께 물의 색깔로 </a:t>
            </a:r>
            <a:endParaRPr lang="en-US" altLang="ko-KR" sz="1600" dirty="0">
              <a:latin typeface="08서울남산체 EB" panose="02020603020101020101" pitchFamily="18" charset="-127"/>
              <a:ea typeface="08서울남산체 EB" panose="02020603020101020101" pitchFamily="18" charset="-127"/>
              <a:cs typeface="조선일보명조" panose="02030304000000000000" pitchFamily="18" charset="-127"/>
            </a:endParaRPr>
          </a:p>
          <a:p>
            <a:pPr lvl="0" fontAlgn="base"/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처음 페이지를 표현하였다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. </a:t>
            </a:r>
          </a:p>
          <a:p>
            <a:pPr lvl="0" fontAlgn="base"/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터치와 함께 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Today </a:t>
            </a: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화면으로 이동한다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. </a:t>
            </a:r>
            <a:endParaRPr lang="ko-KR" altLang="en-US" sz="1600" dirty="0">
              <a:latin typeface="08서울남산체 EB" panose="02020603020101020101" pitchFamily="18" charset="-127"/>
              <a:ea typeface="08서울남산체 EB" panose="0202060302010102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28176" y="5842003"/>
            <a:ext cx="36407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사용자가 대략적인 섭취량을 입력하면</a:t>
            </a:r>
            <a:endParaRPr lang="en-US" altLang="ko-KR" sz="1600" dirty="0" smtClean="0">
              <a:latin typeface="08서울남산체 EB" panose="02020603020101020101" pitchFamily="18" charset="-127"/>
              <a:ea typeface="08서울남산체 EB" panose="02020603020101020101" pitchFamily="18" charset="-127"/>
              <a:cs typeface="조선일보명조" panose="02030304000000000000" pitchFamily="18" charset="-127"/>
            </a:endParaRPr>
          </a:p>
          <a:p>
            <a:r>
              <a:rPr lang="ko-KR" altLang="en-US" sz="16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남은 권장량을 제공해주고 </a:t>
            </a:r>
            <a:r>
              <a:rPr lang="ko-KR" altLang="en-US" sz="1600" dirty="0" err="1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알람</a:t>
            </a:r>
            <a:r>
              <a:rPr lang="ko-KR" altLang="en-US" sz="16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 맞추기를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 </a:t>
            </a:r>
            <a:endParaRPr lang="en-US" altLang="ko-KR" sz="1600" dirty="0" smtClean="0">
              <a:latin typeface="08서울남산체 EB" panose="02020603020101020101" pitchFamily="18" charset="-127"/>
              <a:ea typeface="08서울남산체 EB" panose="02020603020101020101" pitchFamily="18" charset="-127"/>
              <a:cs typeface="조선일보명조" panose="02030304000000000000" pitchFamily="18" charset="-127"/>
            </a:endParaRPr>
          </a:p>
          <a:p>
            <a:r>
              <a:rPr lang="ko-KR" altLang="en-US" sz="16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클릭하면 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Alarm </a:t>
            </a: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화면으로 이동한다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95326" y="5790487"/>
            <a:ext cx="36519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사용자가 설정해 놓은 시간에 </a:t>
            </a:r>
            <a:endParaRPr lang="en-US" altLang="ko-KR" sz="1600" dirty="0">
              <a:latin typeface="08서울남산체 EB" panose="02020603020101020101" pitchFamily="18" charset="-127"/>
              <a:ea typeface="08서울남산체 EB" panose="02020603020101020101" pitchFamily="18" charset="-127"/>
              <a:cs typeface="조선일보명조" panose="02030304000000000000" pitchFamily="18" charset="-127"/>
            </a:endParaRPr>
          </a:p>
          <a:p>
            <a:r>
              <a:rPr lang="ko-KR" altLang="en-US" sz="1600" dirty="0" err="1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알람이</a:t>
            </a:r>
            <a:r>
              <a:rPr lang="ko-KR" altLang="en-US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 울려 물을 언제 섭취할지 알려준다</a:t>
            </a:r>
            <a:r>
              <a:rPr lang="en-US" altLang="ko-KR" sz="1600" dirty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.</a:t>
            </a:r>
            <a:endParaRPr lang="ko-KR" altLang="en-US" sz="1600" dirty="0">
              <a:latin typeface="08서울남산체 EB" panose="02020603020101020101" pitchFamily="18" charset="-127"/>
              <a:ea typeface="08서울남산체 EB" panose="0202060302010102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32A518B9-B06E-4445-9D6F-CF853F89A17F}"/>
              </a:ext>
            </a:extLst>
          </p:cNvPr>
          <p:cNvSpPr/>
          <p:nvPr/>
        </p:nvSpPr>
        <p:spPr>
          <a:xfrm>
            <a:off x="247563" y="310246"/>
            <a:ext cx="135912" cy="63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3B4556A-732C-4FA7-A355-A67DBBCC35D5}"/>
              </a:ext>
            </a:extLst>
          </p:cNvPr>
          <p:cNvSpPr txBox="1"/>
          <p:nvPr/>
        </p:nvSpPr>
        <p:spPr>
          <a:xfrm>
            <a:off x="375920" y="426721"/>
            <a:ext cx="3077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어플 </a:t>
            </a:r>
            <a:r>
              <a:rPr lang="en-US" altLang="ko-KR" sz="28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UI </a:t>
            </a:r>
            <a:r>
              <a:rPr lang="ko-KR" altLang="en-US" sz="28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구현 결과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F97B28E0-74BE-4C00-BC23-2E3E6CDC7CF6}"/>
              </a:ext>
            </a:extLst>
          </p:cNvPr>
          <p:cNvSpPr/>
          <p:nvPr/>
        </p:nvSpPr>
        <p:spPr>
          <a:xfrm rot="5400000">
            <a:off x="1960982" y="4432376"/>
            <a:ext cx="45719" cy="26757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54F29703-1AC2-4DD8-8B4D-963AD99605E6}"/>
              </a:ext>
            </a:extLst>
          </p:cNvPr>
          <p:cNvSpPr txBox="1"/>
          <p:nvPr/>
        </p:nvSpPr>
        <p:spPr>
          <a:xfrm>
            <a:off x="579429" y="5293215"/>
            <a:ext cx="1893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Screen Page</a:t>
            </a:r>
            <a:endParaRPr lang="ko-KR" altLang="en-US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2C81764C-4824-4C5D-889C-425523769289}"/>
              </a:ext>
            </a:extLst>
          </p:cNvPr>
          <p:cNvSpPr txBox="1"/>
          <p:nvPr/>
        </p:nvSpPr>
        <p:spPr>
          <a:xfrm>
            <a:off x="4548844" y="5331852"/>
            <a:ext cx="1893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Today Page</a:t>
            </a:r>
            <a:endParaRPr lang="ko-KR" altLang="en-US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DB315948-80FD-43D6-8608-0CD4E837E242}"/>
              </a:ext>
            </a:extLst>
          </p:cNvPr>
          <p:cNvSpPr txBox="1"/>
          <p:nvPr/>
        </p:nvSpPr>
        <p:spPr>
          <a:xfrm>
            <a:off x="8525602" y="5254578"/>
            <a:ext cx="1893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Alarm Page</a:t>
            </a:r>
            <a:endParaRPr lang="ko-KR" altLang="en-US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12C2EBAD-F9A0-401E-BF25-8C084478FD85}"/>
              </a:ext>
            </a:extLst>
          </p:cNvPr>
          <p:cNvSpPr/>
          <p:nvPr/>
        </p:nvSpPr>
        <p:spPr>
          <a:xfrm rot="5400000">
            <a:off x="5886844" y="4448155"/>
            <a:ext cx="45719" cy="26757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7F0AEA79-7407-45AF-9290-3C3DE4601048}"/>
              </a:ext>
            </a:extLst>
          </p:cNvPr>
          <p:cNvSpPr/>
          <p:nvPr/>
        </p:nvSpPr>
        <p:spPr>
          <a:xfrm rot="5400000">
            <a:off x="9907155" y="4423576"/>
            <a:ext cx="45719" cy="2675730"/>
          </a:xfrm>
          <a:prstGeom prst="rect">
            <a:avLst/>
          </a:prstGeom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17"/>
          <a:stretch/>
        </p:blipFill>
        <p:spPr>
          <a:xfrm>
            <a:off x="4447312" y="1287401"/>
            <a:ext cx="2924781" cy="404445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353"/>
          <a:stretch/>
        </p:blipFill>
        <p:spPr>
          <a:xfrm>
            <a:off x="4447312" y="1274522"/>
            <a:ext cx="2929942" cy="404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927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32A518B9-B06E-4445-9D6F-CF853F89A17F}"/>
              </a:ext>
            </a:extLst>
          </p:cNvPr>
          <p:cNvSpPr/>
          <p:nvPr/>
        </p:nvSpPr>
        <p:spPr>
          <a:xfrm>
            <a:off x="247563" y="310246"/>
            <a:ext cx="135912" cy="63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3B4556A-732C-4FA7-A355-A67DBBCC35D5}"/>
              </a:ext>
            </a:extLst>
          </p:cNvPr>
          <p:cNvSpPr txBox="1"/>
          <p:nvPr/>
        </p:nvSpPr>
        <p:spPr>
          <a:xfrm>
            <a:off x="375920" y="426721"/>
            <a:ext cx="3077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기대 효과</a:t>
            </a:r>
            <a:endParaRPr lang="ko-KR" altLang="en-US" sz="28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1026" name="Picture 2" descr="ê´ë ¨ ì´ë¯¸ì§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3" t="8262" r="22904" b="7065"/>
          <a:stretch/>
        </p:blipFill>
        <p:spPr bwMode="auto">
          <a:xfrm>
            <a:off x="1313526" y="1066416"/>
            <a:ext cx="1030431" cy="1602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54F29703-1AC2-4DD8-8B4D-963AD99605E6}"/>
              </a:ext>
            </a:extLst>
          </p:cNvPr>
          <p:cNvSpPr txBox="1"/>
          <p:nvPr/>
        </p:nvSpPr>
        <p:spPr>
          <a:xfrm>
            <a:off x="1828741" y="1829651"/>
            <a:ext cx="189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12롯데마트행복Bold" panose="02020603020101020101" pitchFamily="18" charset="-127"/>
                <a:ea typeface="12롯데마트행복Bold" panose="02020603020101020101" pitchFamily="18" charset="-127"/>
              </a:rPr>
              <a:t>HEALTH</a:t>
            </a:r>
            <a:endParaRPr lang="ko-KR" altLang="en-US" sz="3200" dirty="0">
              <a:latin typeface="12롯데마트행복Bold" panose="02020603020101020101" pitchFamily="18" charset="-127"/>
              <a:ea typeface="12롯데마트행복Bold" panose="0202060302010102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2A518B9-B06E-4445-9D6F-CF853F89A17F}"/>
              </a:ext>
            </a:extLst>
          </p:cNvPr>
          <p:cNvSpPr/>
          <p:nvPr/>
        </p:nvSpPr>
        <p:spPr>
          <a:xfrm>
            <a:off x="3412903" y="1609861"/>
            <a:ext cx="45719" cy="881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592166" y="1700620"/>
            <a:ext cx="73023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꾸준한 물 섭취를 통해 노폐물이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쌓이지 않고 밖으로 배출이 잘 되어 </a:t>
            </a:r>
            <a:endParaRPr lang="en-US" altLang="ko-KR" sz="2000" dirty="0" smtClean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fontAlgn="base"/>
            <a:r>
              <a:rPr lang="ko-KR" altLang="en-US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신진대사도 </a:t>
            </a:r>
            <a:r>
              <a:rPr lang="ko-KR" altLang="en-US" sz="2000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활발해지고 변비도 </a:t>
            </a:r>
            <a:r>
              <a:rPr lang="ko-KR" altLang="en-US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없애준다</a:t>
            </a:r>
            <a:r>
              <a:rPr lang="en-US" altLang="ko-KR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. 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25" name="Picture 2" descr="ê´ë ¨ ì´ë¯¸ì§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3" t="8262" r="22904" b="7065"/>
          <a:stretch/>
        </p:blipFill>
        <p:spPr bwMode="auto">
          <a:xfrm>
            <a:off x="1298499" y="2815796"/>
            <a:ext cx="1030431" cy="1602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54F29703-1AC2-4DD8-8B4D-963AD99605E6}"/>
              </a:ext>
            </a:extLst>
          </p:cNvPr>
          <p:cNvSpPr txBox="1"/>
          <p:nvPr/>
        </p:nvSpPr>
        <p:spPr>
          <a:xfrm>
            <a:off x="1813714" y="3579031"/>
            <a:ext cx="189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12롯데마트행복Bold" panose="02020603020101020101" pitchFamily="18" charset="-127"/>
                <a:ea typeface="12롯데마트행복Bold" panose="02020603020101020101" pitchFamily="18" charset="-127"/>
              </a:rPr>
              <a:t>DIET</a:t>
            </a:r>
            <a:endParaRPr lang="ko-KR" altLang="en-US" sz="3200" dirty="0">
              <a:latin typeface="12롯데마트행복Bold" panose="02020603020101020101" pitchFamily="18" charset="-127"/>
              <a:ea typeface="12롯데마트행복Bold" panose="020206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92166" y="3481978"/>
            <a:ext cx="73023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물은 과식을 예방해주고 체지방 분해와 기초대사량 상승에</a:t>
            </a:r>
            <a:endParaRPr lang="en-US" altLang="ko-KR" sz="2000" dirty="0" smtClean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fontAlgn="base"/>
            <a:r>
              <a:rPr lang="ko-KR" altLang="en-US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효과적인 기능이 있어 다이어트에 효과적인 도움을 준다</a:t>
            </a:r>
            <a:r>
              <a:rPr lang="en-US" altLang="ko-KR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32A518B9-B06E-4445-9D6F-CF853F89A17F}"/>
              </a:ext>
            </a:extLst>
          </p:cNvPr>
          <p:cNvSpPr/>
          <p:nvPr/>
        </p:nvSpPr>
        <p:spPr>
          <a:xfrm>
            <a:off x="3408962" y="3365332"/>
            <a:ext cx="45719" cy="881840"/>
          </a:xfrm>
          <a:prstGeom prst="rect">
            <a:avLst/>
          </a:prstGeom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Picture 2" descr="ê´ë ¨ ì´ë¯¸ì§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3" t="8262" r="22904" b="7065"/>
          <a:stretch/>
        </p:blipFill>
        <p:spPr bwMode="auto">
          <a:xfrm>
            <a:off x="1313526" y="4672718"/>
            <a:ext cx="1030431" cy="1602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54F29703-1AC2-4DD8-8B4D-963AD99605E6}"/>
              </a:ext>
            </a:extLst>
          </p:cNvPr>
          <p:cNvSpPr txBox="1"/>
          <p:nvPr/>
        </p:nvSpPr>
        <p:spPr>
          <a:xfrm>
            <a:off x="1828741" y="5435953"/>
            <a:ext cx="189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12롯데마트행복Bold" panose="02020603020101020101" pitchFamily="18" charset="-127"/>
                <a:ea typeface="12롯데마트행복Bold" panose="02020603020101020101" pitchFamily="18" charset="-127"/>
              </a:rPr>
              <a:t>FUNC.</a:t>
            </a:r>
            <a:endParaRPr lang="ko-KR" altLang="en-US" sz="3200" dirty="0">
              <a:latin typeface="12롯데마트행복Bold" panose="02020603020101020101" pitchFamily="18" charset="-127"/>
              <a:ea typeface="12롯데마트행복Bold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607193" y="5338900"/>
            <a:ext cx="73023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어플리케이션의 총 섭취량 관리 기능과 </a:t>
            </a:r>
            <a:r>
              <a:rPr lang="ko-KR" altLang="en-US" sz="2000" dirty="0" err="1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알람</a:t>
            </a:r>
            <a:r>
              <a:rPr lang="ko-KR" altLang="en-US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기능 등을 통해</a:t>
            </a:r>
            <a:endParaRPr lang="en-US" altLang="ko-KR" sz="2000" dirty="0" smtClean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fontAlgn="base"/>
            <a:r>
              <a:rPr lang="ko-KR" altLang="en-US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꾸준한 물 섭취 습관을 기를 수 있다</a:t>
            </a:r>
            <a:r>
              <a:rPr lang="en-US" altLang="ko-KR" sz="2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  <a:cs typeface="조선일보명조" panose="02030304000000000000" pitchFamily="18" charset="-127"/>
              </a:rPr>
              <a:t>.</a:t>
            </a:r>
            <a:endParaRPr lang="ko-KR" altLang="en-US" sz="2000" dirty="0">
              <a:latin typeface="08서울남산체 EB" panose="02020603020101020101" pitchFamily="18" charset="-127"/>
              <a:ea typeface="08서울남산체 EB" panose="02020603020101020101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32A518B9-B06E-4445-9D6F-CF853F89A17F}"/>
              </a:ext>
            </a:extLst>
          </p:cNvPr>
          <p:cNvSpPr/>
          <p:nvPr/>
        </p:nvSpPr>
        <p:spPr>
          <a:xfrm>
            <a:off x="3423989" y="5222254"/>
            <a:ext cx="45719" cy="881840"/>
          </a:xfrm>
          <a:prstGeom prst="rect">
            <a:avLst/>
          </a:prstGeom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2350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224</Words>
  <Application>Microsoft Office PowerPoint</Application>
  <PresentationFormat>와이드스크린</PresentationFormat>
  <Paragraphs>52</Paragraphs>
  <Slides>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08서울남산체 EB</vt:lpstr>
      <vt:lpstr>12롯데마트드림Bold</vt:lpstr>
      <vt:lpstr>08서울남산체 B</vt:lpstr>
      <vt:lpstr>조선일보명조</vt:lpstr>
      <vt:lpstr>Arial</vt:lpstr>
      <vt:lpstr>맑은 고딕</vt:lpstr>
      <vt:lpstr>12롯데마트행복Bold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김유니</cp:lastModifiedBy>
  <cp:revision>269</cp:revision>
  <dcterms:created xsi:type="dcterms:W3CDTF">2017-04-26T08:44:36Z</dcterms:created>
  <dcterms:modified xsi:type="dcterms:W3CDTF">2018-12-12T15:48:10Z</dcterms:modified>
</cp:coreProperties>
</file>

<file path=docProps/thumbnail.jpeg>
</file>